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7.png" ContentType="image/png"/>
  <Override PartName="/ppt/media/image11.png" ContentType="image/png"/>
  <Override PartName="/ppt/media/image8.png" ContentType="image/png"/>
  <Override PartName="/ppt/media/image9.png" ContentType="image/png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7CC0AE8-4162-4545-822C-1986303FA22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B56C58C5-8889-487B-9288-B3170876159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03EE3A76-EA6E-4A58-9E22-C87C96266CF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FBC549D-2F20-47A8-9A7C-34DC715095C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6027410-41E1-4056-B970-89753C864A4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CEE1AE3-CA53-47CF-9B1B-CD511D6348F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D5D25077-EACC-44A3-BBF7-72E70FF60D0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4C9EF189-9C39-4980-8AB6-24B8F0A0AB0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D7D3E7EB-C48F-46B5-A15A-376D695CF7D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FD475D73-5770-4E08-A3D4-4D4D3570FF7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8BACB776-2D88-46D6-93FA-F27CBC202C5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ptos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03FD748-4F48-4230-9FD2-6C35C3E51091}" type="slidenum">
              <a: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pc="-1" strike="noStrike">
                <a:solidFill>
                  <a:schemeClr val="dk1"/>
                </a:solidFill>
                <a:latin typeface="Aptos"/>
              </a:rPr>
              <a:t>Click to edit the outline text format</a:t>
            </a:r>
            <a:endParaRPr b="0" lang="ru-RU" sz="2800" spc="-1" strike="noStrike">
              <a:solidFill>
                <a:schemeClr val="dk1"/>
              </a:solidFill>
              <a:latin typeface="Aptos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ptos"/>
              </a:rPr>
              <a:t>Second Outline Level</a:t>
            </a:r>
            <a:endParaRPr b="0" lang="ru-RU" sz="2000" spc="-1" strike="noStrike">
              <a:solidFill>
                <a:schemeClr val="dk1"/>
              </a:solidFill>
              <a:latin typeface="Aptos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ptos"/>
              </a:rPr>
              <a:t>Fifth Outline Level</a:t>
            </a:r>
            <a:endParaRPr b="0" lang="ru-RU" sz="2000" spc="-1" strike="noStrike">
              <a:solidFill>
                <a:schemeClr val="dk1"/>
              </a:solidFill>
              <a:latin typeface="Aptos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ptos"/>
              </a:rPr>
              <a:t>Sixth Outline Level</a:t>
            </a:r>
            <a:endParaRPr b="0" lang="ru-RU" sz="2000" spc="-1" strike="noStrike">
              <a:solidFill>
                <a:schemeClr val="dk1"/>
              </a:solidFill>
              <a:latin typeface="Aptos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ptos"/>
              </a:rPr>
              <a:t>Seventh Outline Level</a:t>
            </a:r>
            <a:endParaRPr b="0" lang="ru-RU" sz="2000" spc="-1" strike="noStrike">
              <a:solidFill>
                <a:schemeClr val="dk1"/>
              </a:solidFill>
              <a:latin typeface="Apto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ftr" idx="28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ldNum" idx="29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300F585-BFB8-4B30-92E1-8056798AD00C}" type="slidenum">
              <a: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dt" idx="30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ftr" idx="31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ldNum" idx="32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FB4E891-C255-4851-9BF6-BACF6D65E413}" type="slidenum">
              <a: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dt" idx="33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C55E705-9ED0-4DF4-A3F3-07D889D1BF38}" type="slidenum">
              <a: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50E0507-0867-44F1-88EE-708CED0C0BAA}" type="slidenum">
              <a: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ptos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sldNum" idx="11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E98CF3B-B8D7-44C7-BC2F-B044A5D14375}" type="slidenum">
              <a: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" name="PlaceHolder 5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ldNum" idx="14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5D0A444-7301-4B9F-8264-999E17007FDE}" type="slidenum">
              <a: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ptos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072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072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ptos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ftr" idx="16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5"/>
          <p:cNvSpPr>
            <a:spLocks noGrp="1"/>
          </p:cNvSpPr>
          <p:nvPr>
            <p:ph type="sldNum" idx="17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91F5AC2-0B09-4D2D-B4B1-E227CA92071D}" type="slidenum">
              <a: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" name="PlaceHolder 6"/>
          <p:cNvSpPr>
            <a:spLocks noGrp="1"/>
          </p:cNvSpPr>
          <p:nvPr>
            <p:ph type="dt" idx="18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sldNum" idx="20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D55AE3D-64B6-4F8C-AAE0-9D8C8D1C0FE2}" type="slidenum">
              <a: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dt" idx="21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ptos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ftr" idx="22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sldNum" idx="23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143E709-D98E-42C5-9713-4F0C5369D303}" type="slidenum">
              <a: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dt" idx="24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ftr" idx="25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ldNum" idx="26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648C8A9-380F-44E5-8ECD-C101D360E4AE}" type="slidenum">
              <a:rPr b="0" lang="ru-RU" sz="1200" spc="-1" strike="noStrike">
                <a:solidFill>
                  <a:schemeClr val="dk1">
                    <a:tint val="82000"/>
                  </a:schemeClr>
                </a:solidFill>
                <a:latin typeface="Apto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 idx="27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3422"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6000" spc="-1" strike="noStrike">
                <a:solidFill>
                  <a:schemeClr val="dk1"/>
                </a:solidFill>
                <a:latin typeface="바탕"/>
                <a:ea typeface="바탕"/>
              </a:rPr>
              <a:t>Разработка системы анализа медицинских изображений</a:t>
            </a:r>
            <a:endParaRPr b="0" lang="ru-RU" sz="60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42920" cy="165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ru-RU" sz="2400" spc="-1" strike="noStrike">
                <a:solidFill>
                  <a:schemeClr val="dk1"/>
                </a:solidFill>
                <a:latin typeface="바탕"/>
                <a:ea typeface="바탕"/>
              </a:rPr>
              <a:t>Для эпидемиологического мониторинга COVID-19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Подзаголовок 2"/>
          <p:cNvSpPr/>
          <p:nvPr/>
        </p:nvSpPr>
        <p:spPr>
          <a:xfrm>
            <a:off x="-360" y="5230080"/>
            <a:ext cx="5191560" cy="162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ru-RU" sz="2400" spc="-1" strike="noStrike">
                <a:solidFill>
                  <a:schemeClr val="dk1"/>
                </a:solidFill>
                <a:latin typeface="바탕"/>
                <a:ea typeface="바탕"/>
              </a:rPr>
              <a:t>Автор проекта: Холин Никита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38080" y="27036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4400" spc="-1" strike="noStrike">
                <a:solidFill>
                  <a:schemeClr val="dk1"/>
                </a:solidFill>
                <a:latin typeface="바탕"/>
                <a:ea typeface="바탕"/>
              </a:rPr>
              <a:t>Архитектура системы </a:t>
            </a:r>
            <a:endParaRPr b="0" lang="ru-RU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838080" y="113544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5000" lnSpcReduction="10000"/>
          </a:bodyPr>
          <a:p>
            <a:pPr marL="228600" indent="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endParaRPr b="0" lang="ru-RU" sz="2800" spc="-1" strike="noStrike">
              <a:solidFill>
                <a:schemeClr val="dk1"/>
              </a:solidFill>
              <a:latin typeface="Aptos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"/>
              <a:tabLst>
                <a:tab algn="l" pos="0"/>
              </a:tabLst>
            </a:pPr>
            <a:r>
              <a:rPr b="1" lang="ru-RU" sz="2800" spc="-1" strike="noStrike">
                <a:solidFill>
                  <a:srgbClr val="000000"/>
                </a:solidFill>
                <a:latin typeface="바탕"/>
                <a:ea typeface="바탕"/>
              </a:rPr>
              <a:t>HDFS</a:t>
            </a:r>
            <a:r>
              <a:rPr b="0" lang="ru-RU" sz="2800" spc="-1" strike="noStrike">
                <a:solidFill>
                  <a:srgbClr val="000000"/>
                </a:solidFill>
                <a:latin typeface="바탕"/>
                <a:ea typeface="바탕"/>
              </a:rPr>
              <a:t> — распределённое хранилище Hadoop, разбивает файлы на блоки и хранит их на разных серверах для масштабируемости и отказоустойчивости.</a:t>
            </a:r>
            <a:endParaRPr b="0" lang="ru-RU" sz="2800" spc="-1" strike="noStrike">
              <a:solidFill>
                <a:schemeClr val="dk1"/>
              </a:solidFill>
              <a:latin typeface="Aptos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"/>
              <a:tabLst>
                <a:tab algn="l" pos="0"/>
              </a:tabLst>
            </a:pPr>
            <a:r>
              <a:rPr b="1" lang="ru-RU" sz="2800" spc="-1" strike="noStrike">
                <a:solidFill>
                  <a:srgbClr val="000000"/>
                </a:solidFill>
                <a:latin typeface="바탕"/>
                <a:ea typeface="바탕"/>
              </a:rPr>
              <a:t>Hive Metastore DB</a:t>
            </a:r>
            <a:r>
              <a:rPr b="0" lang="ru-RU" sz="2800" spc="-1" strike="noStrike">
                <a:solidFill>
                  <a:srgbClr val="000000"/>
                </a:solidFill>
                <a:latin typeface="바탕"/>
                <a:ea typeface="바탕"/>
              </a:rPr>
              <a:t> — база метаданных Hive, хранит информацию о таблицах и схемах, даёт доступ к данным в HDFS через SQL-подобные запросы (Hive, Spark).</a:t>
            </a:r>
            <a:endParaRPr b="0" lang="ru-RU" sz="2800" spc="-1" strike="noStrike">
              <a:solidFill>
                <a:schemeClr val="dk1"/>
              </a:solidFill>
              <a:latin typeface="Aptos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"/>
              <a:tabLst>
                <a:tab algn="l" pos="0"/>
              </a:tabLst>
            </a:pPr>
            <a:r>
              <a:rPr b="1" lang="ru-RU" sz="2800" spc="-1" strike="noStrike">
                <a:solidFill>
                  <a:srgbClr val="000000"/>
                </a:solidFill>
                <a:latin typeface="바탕"/>
                <a:ea typeface="바탕"/>
              </a:rPr>
              <a:t>Spark (PySpark) </a:t>
            </a:r>
            <a:r>
              <a:rPr b="0" lang="ru-RU" sz="2800" spc="-1" strike="noStrike">
                <a:solidFill>
                  <a:srgbClr val="000000"/>
                </a:solidFill>
                <a:latin typeface="바탕"/>
                <a:ea typeface="바탕"/>
              </a:rPr>
              <a:t>— движок для быстрой обработки больших данных: трансформации, агрегации, витрины данных, ML.</a:t>
            </a:r>
            <a:endParaRPr b="0" lang="ru-RU" sz="2800" spc="-1" strike="noStrike">
              <a:solidFill>
                <a:schemeClr val="dk1"/>
              </a:solidFill>
              <a:latin typeface="Aptos"/>
            </a:endParaRPr>
          </a:p>
          <a:p>
            <a:pPr marL="457200" indent="-4572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Wingdings" charset="2"/>
              <a:buChar char=""/>
              <a:tabLst>
                <a:tab algn="l" pos="0"/>
              </a:tabLst>
            </a:pPr>
            <a:r>
              <a:rPr b="1" lang="ru-RU" sz="2800" spc="-1" strike="noStrike">
                <a:solidFill>
                  <a:srgbClr val="000000"/>
                </a:solidFill>
                <a:latin typeface="바탕"/>
                <a:ea typeface="바탕"/>
              </a:rPr>
              <a:t>Visualization (Jupyter)</a:t>
            </a:r>
            <a:r>
              <a:rPr b="0" lang="ru-RU" sz="2800" spc="-1" strike="noStrike">
                <a:solidFill>
                  <a:srgbClr val="000000"/>
                </a:solidFill>
                <a:latin typeface="바탕"/>
                <a:ea typeface="바탕"/>
              </a:rPr>
              <a:t> — ноутбук для анализа и визуализации: Python-код, графики, таблицы, интерактивные дашборды по данным из Spark.</a:t>
            </a:r>
            <a:endParaRPr b="0" lang="ru-RU" sz="2800" spc="-1" strike="noStrike">
              <a:solidFill>
                <a:schemeClr val="dk1"/>
              </a:solidFill>
              <a:latin typeface="Aptos"/>
            </a:endParaRPr>
          </a:p>
        </p:txBody>
      </p:sp>
      <p:pic>
        <p:nvPicPr>
          <p:cNvPr id="54" name="Рисунок 53" descr=""/>
          <p:cNvPicPr/>
          <p:nvPr/>
        </p:nvPicPr>
        <p:blipFill>
          <a:blip r:embed="rId1"/>
          <a:stretch/>
        </p:blipFill>
        <p:spPr>
          <a:xfrm>
            <a:off x="6063120" y="5640840"/>
            <a:ext cx="1023120" cy="920160"/>
          </a:xfrm>
          <a:prstGeom prst="rect">
            <a:avLst/>
          </a:prstGeom>
          <a:ln w="0">
            <a:noFill/>
          </a:ln>
        </p:spPr>
      </p:pic>
      <p:pic>
        <p:nvPicPr>
          <p:cNvPr id="55" name="Рисунок 54" descr=""/>
          <p:cNvPicPr/>
          <p:nvPr/>
        </p:nvPicPr>
        <p:blipFill>
          <a:blip r:embed="rId2"/>
          <a:stretch/>
        </p:blipFill>
        <p:spPr>
          <a:xfrm>
            <a:off x="7923960" y="5486400"/>
            <a:ext cx="3428640" cy="1216800"/>
          </a:xfrm>
          <a:prstGeom prst="rect">
            <a:avLst/>
          </a:prstGeom>
          <a:ln w="0">
            <a:noFill/>
          </a:ln>
        </p:spPr>
      </p:pic>
      <p:pic>
        <p:nvPicPr>
          <p:cNvPr id="56" name="Рисунок 55" descr=""/>
          <p:cNvPicPr/>
          <p:nvPr/>
        </p:nvPicPr>
        <p:blipFill>
          <a:blip r:embed="rId3"/>
          <a:stretch/>
        </p:blipFill>
        <p:spPr>
          <a:xfrm>
            <a:off x="2286360" y="4343400"/>
            <a:ext cx="3656880" cy="3656880"/>
          </a:xfrm>
          <a:prstGeom prst="rect">
            <a:avLst/>
          </a:prstGeom>
          <a:ln w="0">
            <a:noFill/>
          </a:ln>
        </p:spPr>
      </p:pic>
      <p:pic>
        <p:nvPicPr>
          <p:cNvPr id="57" name="Рисунок 56" descr=""/>
          <p:cNvPicPr/>
          <p:nvPr/>
        </p:nvPicPr>
        <p:blipFill>
          <a:blip r:embed="rId4"/>
          <a:stretch/>
        </p:blipFill>
        <p:spPr>
          <a:xfrm>
            <a:off x="999720" y="5486400"/>
            <a:ext cx="1182960" cy="1371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4400" spc="-1" strike="noStrike">
                <a:solidFill>
                  <a:schemeClr val="dk1"/>
                </a:solidFill>
                <a:latin typeface="바탕"/>
                <a:ea typeface="Aptos Display"/>
              </a:rPr>
              <a:t>Оптимизации производительности</a:t>
            </a:r>
            <a:endParaRPr b="0" lang="ru-RU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441000" y="1683000"/>
            <a:ext cx="2617920" cy="2264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ru-RU" sz="1400" spc="-1" strike="noStrike">
                <a:solidFill>
                  <a:srgbClr val="000000"/>
                </a:solidFill>
                <a:latin typeface="바탕"/>
                <a:ea typeface="Aptos"/>
              </a:rPr>
              <a:t>Партиционирование:</a:t>
            </a:r>
            <a:endParaRPr b="0" lang="ru-RU" sz="1400" spc="-1" strike="noStrike">
              <a:solidFill>
                <a:schemeClr val="dk1"/>
              </a:solidFill>
              <a:latin typeface="Aptos"/>
            </a:endParaRPr>
          </a:p>
          <a:p>
            <a:pPr marL="228600" indent="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    </a:t>
            </a:r>
            <a:r>
              <a:rPr b="1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1.</a:t>
            </a: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Данные делятся на папки по признакам:</a:t>
            </a:r>
            <a:br>
              <a:rPr sz="1200"/>
            </a:b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     </a:t>
            </a:r>
            <a:r>
              <a:rPr b="1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finding</a:t>
            </a: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- например, тип находки или диагноза</a:t>
            </a:r>
            <a:br>
              <a:rPr sz="1200"/>
            </a:b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바탕"/>
              </a:rPr>
              <a:t>     </a:t>
            </a:r>
            <a:r>
              <a:rPr b="1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age_group</a:t>
            </a: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- возрастная группа</a:t>
            </a:r>
            <a:endParaRPr b="0" lang="ru-RU" sz="1200" spc="-1" strike="noStrike">
              <a:solidFill>
                <a:schemeClr val="dk1"/>
              </a:solidFill>
              <a:latin typeface="Aptos"/>
            </a:endParaRPr>
          </a:p>
          <a:p>
            <a:pPr marL="228600" indent="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    </a:t>
            </a:r>
            <a:r>
              <a:rPr b="1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2.</a:t>
            </a: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Это помогает быстро отсеивать ненужные данные при запросах.</a:t>
            </a:r>
            <a:endParaRPr b="0" lang="ru-RU" sz="1200" spc="-1" strike="noStrike">
              <a:solidFill>
                <a:schemeClr val="dk1"/>
              </a:solidFill>
              <a:latin typeface="Aptos"/>
            </a:endParaRPr>
          </a:p>
          <a:p>
            <a:pPr marL="228600" indent="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endParaRPr b="0" lang="ru-RU" sz="28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60" name="PlaceHolder 3"/>
          <p:cNvSpPr/>
          <p:nvPr/>
        </p:nvSpPr>
        <p:spPr>
          <a:xfrm>
            <a:off x="8011080" y="1675800"/>
            <a:ext cx="2762640" cy="193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algn="ctr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</a:pPr>
            <a:r>
              <a:rPr b="1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Бакетирование (Bucketing)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   </a:t>
            </a:r>
            <a:r>
              <a:rPr b="1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1. </a:t>
            </a: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Данные внутри партиций разбиваются на фиксированное число бакетов по столбцам:</a:t>
            </a:r>
            <a:br>
              <a:rPr sz="1200"/>
            </a:br>
            <a:r>
              <a:rPr b="1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   sex</a:t>
            </a: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— пол</a:t>
            </a:r>
            <a:br>
              <a:rPr sz="1200"/>
            </a:br>
            <a:r>
              <a:rPr b="1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   view</a:t>
            </a: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— например, тип снимка или угол обзора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     </a:t>
            </a:r>
            <a:r>
              <a:rPr b="1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2. </a:t>
            </a:r>
            <a:r>
              <a:rPr b="0" lang="ru-RU" sz="1200" spc="-1" strike="noStrike">
                <a:solidFill>
                  <a:srgbClr val="000000"/>
                </a:solidFill>
                <a:latin typeface="바탕"/>
                <a:ea typeface="Aptos"/>
              </a:rPr>
              <a:t>Ускоряет операции JOIN и фильтрацию — данные с одним значением будут в одних и тех же бакетах.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1" name="Рисунок 1" descr="Изображение выглядит как текст, Шрифт, снимок экрана&#10;&#10;Содержимое, созданное искусственным интеллектом, может быть неверным."/>
          <p:cNvPicPr/>
          <p:nvPr/>
        </p:nvPicPr>
        <p:blipFill>
          <a:blip r:embed="rId1"/>
          <a:stretch/>
        </p:blipFill>
        <p:spPr>
          <a:xfrm>
            <a:off x="3543120" y="2114640"/>
            <a:ext cx="4000320" cy="1390320"/>
          </a:xfrm>
          <a:prstGeom prst="rect">
            <a:avLst/>
          </a:prstGeom>
          <a:ln w="0">
            <a:noFill/>
          </a:ln>
        </p:spPr>
      </p:pic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>
            <a:off x="309960" y="4519440"/>
            <a:ext cx="4033440" cy="1881360"/>
          </a:xfrm>
          <a:prstGeom prst="rect">
            <a:avLst/>
          </a:prstGeom>
          <a:ln w="0">
            <a:noFill/>
          </a:ln>
        </p:spPr>
      </p:pic>
      <p:pic>
        <p:nvPicPr>
          <p:cNvPr id="63" name="" descr=""/>
          <p:cNvPicPr/>
          <p:nvPr/>
        </p:nvPicPr>
        <p:blipFill>
          <a:blip r:embed="rId3"/>
          <a:stretch/>
        </p:blipFill>
        <p:spPr>
          <a:xfrm>
            <a:off x="7315200" y="4788000"/>
            <a:ext cx="4114800" cy="1453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 t="-8994" b="-8994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4400" spc="-1" strike="noStrike">
                <a:solidFill>
                  <a:schemeClr val="dk1"/>
                </a:solidFill>
                <a:latin typeface="바탕"/>
                <a:ea typeface="Aptos Display"/>
              </a:rPr>
              <a:t>Ключевые выводы</a:t>
            </a:r>
            <a:endParaRPr b="0" lang="ru-RU" sz="4400" spc="-1" strike="noStrike">
              <a:solidFill>
                <a:schemeClr val="dk1"/>
              </a:solidFill>
              <a:latin typeface="Aptos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"/>
            </a:pPr>
            <a:r>
              <a:rPr b="0" lang="ru-RU" sz="2800" spc="-1" strike="noStrike">
                <a:solidFill>
                  <a:schemeClr val="dk1"/>
                </a:solidFill>
                <a:latin typeface="바탕"/>
                <a:ea typeface="바탕"/>
              </a:rPr>
              <a:t>Явный показатель понижение сатурации у пациенотов с COVID-19</a:t>
            </a:r>
            <a:endParaRPr b="0" lang="ru-RU" sz="2800" spc="-1" strike="noStrike">
              <a:solidFill>
                <a:schemeClr val="dk1"/>
              </a:solidFill>
              <a:latin typeface="Aptos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ru-RU" sz="2800" spc="-1" strike="noStrike">
              <a:solidFill>
                <a:schemeClr val="dk1"/>
              </a:solidFill>
              <a:latin typeface="Aptos"/>
            </a:endParaRPr>
          </a:p>
          <a:p>
            <a:pPr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"/>
            </a:pPr>
            <a:r>
              <a:rPr b="0" lang="ru-RU" sz="2800" spc="-1" strike="noStrike">
                <a:solidFill>
                  <a:schemeClr val="dk1"/>
                </a:solidFill>
                <a:latin typeface="바탕"/>
                <a:ea typeface="바탕"/>
              </a:rPr>
              <a:t> </a:t>
            </a:r>
            <a:r>
              <a:rPr b="0" lang="ru-RU" sz="2800" spc="-1" strike="noStrike">
                <a:solidFill>
                  <a:schemeClr val="dk1"/>
                </a:solidFill>
                <a:latin typeface="바탕"/>
                <a:ea typeface="바탕"/>
              </a:rPr>
              <a:t>Пациенты с COVID-19 в основном сосредоточены в возрастных группах "Young Adult" и "Adult", что может указывать на более высокую восприимчивость или диагностику в этих возрастах</a:t>
            </a:r>
            <a:endParaRPr b="0" lang="ru-RU" sz="2800" spc="-1" strike="noStrike">
              <a:solidFill>
                <a:schemeClr val="dk1"/>
              </a:solidFill>
              <a:latin typeface="Aptos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ru-RU" sz="2800" spc="-1" strike="noStrike">
              <a:solidFill>
                <a:schemeClr val="dk1"/>
              </a:solidFill>
              <a:latin typeface="Aptos"/>
            </a:endParaRPr>
          </a:p>
          <a:p>
            <a:pPr indent="-45720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"/>
            </a:pPr>
            <a:r>
              <a:rPr b="0" lang="hi-IN" sz="2800" spc="-1" strike="noStrike">
                <a:solidFill>
                  <a:schemeClr val="dk1"/>
                </a:solidFill>
                <a:latin typeface="바탕"/>
              </a:rPr>
              <a:t>﻿ </a:t>
            </a:r>
            <a:r>
              <a:rPr b="0" lang="ru-RU" sz="2800" spc="-1" strike="noStrike">
                <a:solidFill>
                  <a:schemeClr val="dk1"/>
                </a:solidFill>
                <a:latin typeface="바탕"/>
                <a:ea typeface="바탕"/>
              </a:rPr>
              <a:t>Доля COVID-19 среди всех диагнозов: около 61.5%</a:t>
            </a:r>
            <a:endParaRPr b="0" lang="ru-RU" sz="2800" spc="-1" strike="noStrike">
              <a:solidFill>
                <a:schemeClr val="dk1"/>
              </a:solidFill>
              <a:latin typeface="Aptos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ru-RU" sz="2800" spc="-1" strike="noStrike">
              <a:solidFill>
                <a:schemeClr val="dk1"/>
              </a:solidFill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Объект 2" descr="Изображение выглядит как круг, снимок экрана, Графика, Шрифт&#10;&#10;Содержимое, созданное искусственным интеллектом, может быть неверным."/>
          <p:cNvPicPr/>
          <p:nvPr/>
        </p:nvPicPr>
        <p:blipFill>
          <a:blip r:embed="rId1"/>
          <a:stretch/>
        </p:blipFill>
        <p:spPr>
          <a:xfrm>
            <a:off x="1562040" y="210960"/>
            <a:ext cx="9295200" cy="6189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65" descr=""/>
          <p:cNvPicPr/>
          <p:nvPr/>
        </p:nvPicPr>
        <p:blipFill>
          <a:blip r:embed="rId1"/>
          <a:stretch/>
        </p:blipFill>
        <p:spPr>
          <a:xfrm>
            <a:off x="457200" y="222120"/>
            <a:ext cx="10286280" cy="5949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 pitchFamily="0" charset="1"/>
        <a:ea typeface=""/>
        <a:cs typeface=""/>
      </a:majorFont>
      <a:minorFont>
        <a:latin typeface="Aptos" panose="020B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 pitchFamily="0" charset="1"/>
        <a:ea typeface=""/>
        <a:cs typeface=""/>
      </a:majorFont>
      <a:minorFont>
        <a:latin typeface="Aptos" panose="020B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 pitchFamily="0" charset="1"/>
        <a:ea typeface=""/>
        <a:cs typeface=""/>
      </a:majorFont>
      <a:minorFont>
        <a:latin typeface="Aptos" panose="020B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 pitchFamily="0" charset="1"/>
        <a:ea typeface=""/>
        <a:cs typeface=""/>
      </a:majorFont>
      <a:minorFont>
        <a:latin typeface="Aptos" panose="020B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 pitchFamily="0" charset="1"/>
        <a:ea typeface=""/>
        <a:cs typeface=""/>
      </a:majorFont>
      <a:minorFont>
        <a:latin typeface="Aptos" panose="020B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 pitchFamily="0" charset="1"/>
        <a:ea typeface=""/>
        <a:cs typeface=""/>
      </a:majorFont>
      <a:minorFont>
        <a:latin typeface="Aptos" panose="020B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 pitchFamily="0" charset="1"/>
        <a:ea typeface=""/>
        <a:cs typeface=""/>
      </a:majorFont>
      <a:minorFont>
        <a:latin typeface="Aptos" panose="020B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 pitchFamily="0" charset="1"/>
        <a:ea typeface=""/>
        <a:cs typeface=""/>
      </a:majorFont>
      <a:minorFont>
        <a:latin typeface="Aptos" panose="020B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 pitchFamily="0" charset="1"/>
        <a:ea typeface=""/>
        <a:cs typeface=""/>
      </a:majorFont>
      <a:minorFont>
        <a:latin typeface="Aptos" panose="020B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 pitchFamily="0" charset="1"/>
        <a:ea typeface=""/>
        <a:cs typeface=""/>
      </a:majorFont>
      <a:minorFont>
        <a:latin typeface="Aptos" panose="020B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 pitchFamily="0" charset="1"/>
        <a:ea typeface=""/>
        <a:cs typeface=""/>
      </a:majorFont>
      <a:minorFont>
        <a:latin typeface="Aptos" panose="020B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</TotalTime>
  <Application>LibreOffice/24.2.7.2$Linux_X86_64 LibreOffice_project/420$Build-2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2025-07-18T06:03:36Z</dcterms:created>
  <dc:creator/>
  <dc:description/>
  <dc:language>en-US</dc:language>
  <cp:lastModifiedBy/>
  <dcterms:modified xsi:type="dcterms:W3CDTF">2025-07-18T14:41:40Z</dcterms:modified>
  <cp:revision>290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Широкоэкранный</vt:lpwstr>
  </property>
  <property fmtid="{D5CDD505-2E9C-101B-9397-08002B2CF9AE}" pid="3" name="Slides">
    <vt:i4>6</vt:i4>
  </property>
</Properties>
</file>